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7"/>
  </p:notesMasterIdLst>
  <p:handoutMasterIdLst>
    <p:handoutMasterId r:id="rId18"/>
  </p:handoutMasterIdLst>
  <p:sldIdLst>
    <p:sldId id="418" r:id="rId4"/>
    <p:sldId id="443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0" autoAdjust="0"/>
    <p:restoredTop sz="94660"/>
  </p:normalViewPr>
  <p:slideViewPr>
    <p:cSldViewPr>
      <p:cViewPr varScale="1">
        <p:scale>
          <a:sx n="88" d="100"/>
          <a:sy n="88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rvoje.balen\AppData\Local\Microsoft\Windows\INetCache\Content.Outlook\XJJS9U0R\Oglasi_do_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0.00%</c:formatCode>
                <c:ptCount val="7"/>
                <c:pt idx="0">
                  <c:v>2.2100000000000002E-2</c:v>
                </c:pt>
                <c:pt idx="1">
                  <c:v>2.3199999999999998E-2</c:v>
                </c:pt>
                <c:pt idx="2">
                  <c:v>2.4299999999999999E-2</c:v>
                </c:pt>
                <c:pt idx="3">
                  <c:v>2.52E-2</c:v>
                </c:pt>
                <c:pt idx="4">
                  <c:v>2.69E-2</c:v>
                </c:pt>
                <c:pt idx="5">
                  <c:v>2.87E-2</c:v>
                </c:pt>
                <c:pt idx="6">
                  <c:v>3.0499999999999999E-2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Telekom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2.2000000000000001E-3</c:v>
                </c:pt>
                <c:pt idx="1">
                  <c:v>2.2000000000000001E-3</c:v>
                </c:pt>
                <c:pt idx="2">
                  <c:v>2.3E-3</c:v>
                </c:pt>
                <c:pt idx="3">
                  <c:v>2.3E-3</c:v>
                </c:pt>
                <c:pt idx="4">
                  <c:v>2.5000000000000001E-3</c:v>
                </c:pt>
                <c:pt idx="5">
                  <c:v>2.5999999999999999E-3</c:v>
                </c:pt>
                <c:pt idx="6">
                  <c:v>2.5000000000000001E-3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192216"/>
        <c:axId val="285552896"/>
      </c:lineChart>
      <c:catAx>
        <c:axId val="190192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285552896"/>
        <c:crosses val="autoZero"/>
        <c:auto val="1"/>
        <c:lblAlgn val="ctr"/>
        <c:lblOffset val="100"/>
        <c:noMultiLvlLbl val="0"/>
      </c:catAx>
      <c:valAx>
        <c:axId val="2855528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90192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0903345092135526E-3"/>
                  <c:y val="-0.12233653142218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903345092135526E-3"/>
                  <c:y val="-0.11514026486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0074773175944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80669018427106E-3"/>
                  <c:y val="-7.196266554246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361338036854211E-3"/>
                  <c:y val="-8.635519865095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542007055281319E-3"/>
                  <c:y val="-7.91594987318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180669018427106E-3"/>
                  <c:y val="-7.915893209670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0.00%</c:formatCode>
                <c:ptCount val="7"/>
                <c:pt idx="0">
                  <c:v>9.7000000000000003E-3</c:v>
                </c:pt>
                <c:pt idx="1">
                  <c:v>1.1299999999999999E-2</c:v>
                </c:pt>
                <c:pt idx="2">
                  <c:v>1.1900000000000001E-2</c:v>
                </c:pt>
                <c:pt idx="3">
                  <c:v>1.2800000000000001E-2</c:v>
                </c:pt>
                <c:pt idx="4">
                  <c:v>1.38E-2</c:v>
                </c:pt>
                <c:pt idx="5">
                  <c:v>1.55E-2</c:v>
                </c:pt>
                <c:pt idx="6">
                  <c:v>1.6899999999999998E-2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Telekom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6.4766398988216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903345092135526E-3"/>
                  <c:y val="0.1079439983136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079439983136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80669018427106E-3"/>
                  <c:y val="0.10074773175944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361338036854211E-3"/>
                  <c:y val="5.037386587972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542007055281319E-3"/>
                  <c:y val="8.635519865095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542007055281319E-3"/>
                  <c:y val="8.635519865095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9.2999999999999992E-3</c:v>
                </c:pt>
                <c:pt idx="1">
                  <c:v>1.0699999999999999E-2</c:v>
                </c:pt>
                <c:pt idx="2">
                  <c:v>1.0800000000000001E-2</c:v>
                </c:pt>
                <c:pt idx="3">
                  <c:v>1.06E-2</c:v>
                </c:pt>
                <c:pt idx="4">
                  <c:v>1.03E-2</c:v>
                </c:pt>
                <c:pt idx="5">
                  <c:v>1.01E-2</c:v>
                </c:pt>
                <c:pt idx="6">
                  <c:v>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553680"/>
        <c:axId val="285554072"/>
      </c:lineChart>
      <c:catAx>
        <c:axId val="28555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285554072"/>
        <c:crosses val="autoZero"/>
        <c:auto val="1"/>
        <c:lblAlgn val="ctr"/>
        <c:lblOffset val="100"/>
        <c:noMultiLvlLbl val="0"/>
      </c:catAx>
      <c:valAx>
        <c:axId val="2855540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855536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0.00%</c:formatCode>
                <c:ptCount val="7"/>
                <c:pt idx="0">
                  <c:v>8.0999999999999996E-3</c:v>
                </c:pt>
                <c:pt idx="1">
                  <c:v>8.9999999999999993E-3</c:v>
                </c:pt>
                <c:pt idx="2">
                  <c:v>9.7000000000000003E-3</c:v>
                </c:pt>
                <c:pt idx="3">
                  <c:v>1.01E-2</c:v>
                </c:pt>
                <c:pt idx="4">
                  <c:v>1.0200000000000001E-2</c:v>
                </c:pt>
                <c:pt idx="5">
                  <c:v>1.1900000000000001E-2</c:v>
                </c:pt>
                <c:pt idx="6">
                  <c:v>1.2500000000000001E-2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Telekom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1.95E-2</c:v>
                </c:pt>
                <c:pt idx="1">
                  <c:v>2.01E-2</c:v>
                </c:pt>
                <c:pt idx="2">
                  <c:v>2.5600000000000001E-2</c:v>
                </c:pt>
                <c:pt idx="3">
                  <c:v>2.3199999999999998E-2</c:v>
                </c:pt>
                <c:pt idx="4">
                  <c:v>2.3E-2</c:v>
                </c:pt>
                <c:pt idx="5">
                  <c:v>2.1700000000000001E-2</c:v>
                </c:pt>
                <c:pt idx="6">
                  <c:v>2.1299999999999999E-2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587184"/>
        <c:axId val="284587576"/>
      </c:lineChart>
      <c:catAx>
        <c:axId val="28458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284587576"/>
        <c:crosses val="autoZero"/>
        <c:auto val="1"/>
        <c:lblAlgn val="ctr"/>
        <c:lblOffset val="100"/>
        <c:noMultiLvlLbl val="0"/>
      </c:catAx>
      <c:valAx>
        <c:axId val="284587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84587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1.6180669018427106E-3"/>
                  <c:y val="-0.12953279797643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0.00%</c:formatCode>
                <c:ptCount val="7"/>
                <c:pt idx="0">
                  <c:v>1.7500000000000002E-2</c:v>
                </c:pt>
                <c:pt idx="1">
                  <c:v>2.3599999999999999E-2</c:v>
                </c:pt>
                <c:pt idx="2">
                  <c:v>1.9E-2</c:v>
                </c:pt>
                <c:pt idx="3">
                  <c:v>2.1399999999999999E-2</c:v>
                </c:pt>
                <c:pt idx="4">
                  <c:v>2.3099999999999999E-2</c:v>
                </c:pt>
                <c:pt idx="5">
                  <c:v>2.98E-2</c:v>
                </c:pt>
                <c:pt idx="6">
                  <c:v>3.4200000000000001E-2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Telekom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1.6180669018427106E-3"/>
                  <c:y val="-1.4392533108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7.7299999999999994E-2</c:v>
                </c:pt>
                <c:pt idx="1">
                  <c:v>7.8200000000000006E-2</c:v>
                </c:pt>
                <c:pt idx="2">
                  <c:v>9.3100000000000002E-2</c:v>
                </c:pt>
                <c:pt idx="3">
                  <c:v>9.2899999999999996E-2</c:v>
                </c:pt>
                <c:pt idx="4">
                  <c:v>0.1177</c:v>
                </c:pt>
                <c:pt idx="5">
                  <c:v>6.5299999999999997E-2</c:v>
                </c:pt>
                <c:pt idx="6">
                  <c:v>1.8599999999999998E-2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588360"/>
        <c:axId val="284588752"/>
      </c:lineChart>
      <c:catAx>
        <c:axId val="28458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284588752"/>
        <c:crosses val="autoZero"/>
        <c:auto val="1"/>
        <c:lblAlgn val="ctr"/>
        <c:lblOffset val="100"/>
        <c:noMultiLvlLbl val="0"/>
      </c:catAx>
      <c:valAx>
        <c:axId val="284588752"/>
        <c:scaling>
          <c:orientation val="minMax"/>
          <c:max val="0.1200000000000000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84588360"/>
        <c:crosses val="autoZero"/>
        <c:crossBetween val="between"/>
        <c:majorUnit val="4.0000000000000008E-2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1.6180669018427105E-2"/>
                  <c:y val="-9.355146520520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542007055281319E-3"/>
                  <c:y val="-7.196266554246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0.00%</c:formatCode>
                <c:ptCount val="7"/>
                <c:pt idx="0">
                  <c:v>7.4999999999999997E-3</c:v>
                </c:pt>
                <c:pt idx="1">
                  <c:v>9.9000000000000008E-3</c:v>
                </c:pt>
                <c:pt idx="2">
                  <c:v>0.01</c:v>
                </c:pt>
                <c:pt idx="3">
                  <c:v>1.2999999999999999E-2</c:v>
                </c:pt>
                <c:pt idx="4">
                  <c:v>1.38E-2</c:v>
                </c:pt>
                <c:pt idx="5">
                  <c:v>1.55E-2</c:v>
                </c:pt>
                <c:pt idx="6">
                  <c:v>1.77E-2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Telekom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8.0903345092135526E-3"/>
                  <c:y val="0.1079439983136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542007055281319E-3"/>
                  <c:y val="0.12233653142218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1.26E-2</c:v>
                </c:pt>
                <c:pt idx="1">
                  <c:v>1.5599999999999999E-2</c:v>
                </c:pt>
                <c:pt idx="2">
                  <c:v>1.4800000000000001E-2</c:v>
                </c:pt>
                <c:pt idx="3">
                  <c:v>1.29E-2</c:v>
                </c:pt>
                <c:pt idx="4">
                  <c:v>1.09E-2</c:v>
                </c:pt>
                <c:pt idx="5">
                  <c:v>7.4999999999999997E-3</c:v>
                </c:pt>
                <c:pt idx="6">
                  <c:v>5.5999999999999999E-3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637648"/>
        <c:axId val="285638040"/>
      </c:lineChart>
      <c:catAx>
        <c:axId val="28563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285638040"/>
        <c:crosses val="autoZero"/>
        <c:auto val="1"/>
        <c:lblAlgn val="ctr"/>
        <c:lblOffset val="100"/>
        <c:noMultiLvlLbl val="0"/>
      </c:catAx>
      <c:valAx>
        <c:axId val="285638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8563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'C:\Users\antonijabusic\Documents\MojPosao_Razno\Analize oglasa\[IT_od_2009.xlsx]Sheet1'!$A$28</c:f>
              <c:strCache>
                <c:ptCount val="1"/>
                <c:pt idx="0">
                  <c:v>Broj oglasa u kategoriji IT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'C:\Users\antonijabusic\Documents\MojPosao_Razno\Analize oglasa\[IT_od_2009.xlsx]Sheet1'!$B$26:$AH$27</c:f>
              <c:multiLvlStrCache>
                <c:ptCount val="33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  <c:pt idx="28">
                    <c:v>I.</c:v>
                  </c:pt>
                  <c:pt idx="29">
                    <c:v>II.</c:v>
                  </c:pt>
                  <c:pt idx="30">
                    <c:v>III.</c:v>
                  </c:pt>
                  <c:pt idx="31">
                    <c:v>IV.</c:v>
                  </c:pt>
                  <c:pt idx="32">
                    <c:v>I.</c:v>
                  </c:pt>
                </c:lvl>
                <c:lvl>
                  <c:pt idx="0">
                    <c:v>2007</c:v>
                  </c:pt>
                  <c:pt idx="4">
                    <c:v>2008</c:v>
                  </c:pt>
                  <c:pt idx="8">
                    <c:v>2009</c:v>
                  </c:pt>
                  <c:pt idx="12">
                    <c:v>2010</c:v>
                  </c:pt>
                  <c:pt idx="16">
                    <c:v>2011</c:v>
                  </c:pt>
                  <c:pt idx="20">
                    <c:v>2012</c:v>
                  </c:pt>
                  <c:pt idx="24">
                    <c:v>2013</c:v>
                  </c:pt>
                  <c:pt idx="28">
                    <c:v>2014</c:v>
                  </c:pt>
                  <c:pt idx="32">
                    <c:v>2015</c:v>
                  </c:pt>
                </c:lvl>
              </c:multiLvlStrCache>
            </c:multiLvlStrRef>
          </c:cat>
          <c:val>
            <c:numRef>
              <c:f>'C:\Users\antonijabusic\Documents\MojPosao_Razno\Analize oglasa\[IT_od_2009.xlsx]Sheet1'!$B$28:$AH$28</c:f>
              <c:numCache>
                <c:formatCode>General</c:formatCode>
                <c:ptCount val="33"/>
                <c:pt idx="0">
                  <c:v>933</c:v>
                </c:pt>
                <c:pt idx="1">
                  <c:v>808</c:v>
                </c:pt>
                <c:pt idx="2">
                  <c:v>715</c:v>
                </c:pt>
                <c:pt idx="3">
                  <c:v>532</c:v>
                </c:pt>
                <c:pt idx="4">
                  <c:v>737</c:v>
                </c:pt>
                <c:pt idx="5">
                  <c:v>529</c:v>
                </c:pt>
                <c:pt idx="6">
                  <c:v>500</c:v>
                </c:pt>
                <c:pt idx="7">
                  <c:v>413</c:v>
                </c:pt>
                <c:pt idx="8">
                  <c:v>360</c:v>
                </c:pt>
                <c:pt idx="9">
                  <c:v>231</c:v>
                </c:pt>
                <c:pt idx="10">
                  <c:v>200</c:v>
                </c:pt>
                <c:pt idx="11">
                  <c:v>205</c:v>
                </c:pt>
                <c:pt idx="12">
                  <c:v>265</c:v>
                </c:pt>
                <c:pt idx="13">
                  <c:v>246</c:v>
                </c:pt>
                <c:pt idx="14">
                  <c:v>252</c:v>
                </c:pt>
                <c:pt idx="15">
                  <c:v>284</c:v>
                </c:pt>
                <c:pt idx="16">
                  <c:v>359</c:v>
                </c:pt>
                <c:pt idx="17">
                  <c:v>306</c:v>
                </c:pt>
                <c:pt idx="18">
                  <c:v>272</c:v>
                </c:pt>
                <c:pt idx="19">
                  <c:v>270</c:v>
                </c:pt>
                <c:pt idx="20">
                  <c:v>299</c:v>
                </c:pt>
                <c:pt idx="21">
                  <c:v>240</c:v>
                </c:pt>
                <c:pt idx="22">
                  <c:v>244</c:v>
                </c:pt>
                <c:pt idx="23">
                  <c:v>281</c:v>
                </c:pt>
                <c:pt idx="24">
                  <c:v>409</c:v>
                </c:pt>
                <c:pt idx="25">
                  <c:v>395</c:v>
                </c:pt>
                <c:pt idx="26">
                  <c:v>406</c:v>
                </c:pt>
                <c:pt idx="27">
                  <c:v>426</c:v>
                </c:pt>
                <c:pt idx="28">
                  <c:v>569</c:v>
                </c:pt>
                <c:pt idx="29">
                  <c:v>422</c:v>
                </c:pt>
                <c:pt idx="30">
                  <c:v>426</c:v>
                </c:pt>
                <c:pt idx="31">
                  <c:v>445</c:v>
                </c:pt>
                <c:pt idx="32">
                  <c:v>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85638432"/>
        <c:axId val="285638824"/>
      </c:barChart>
      <c:catAx>
        <c:axId val="28563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285638824"/>
        <c:crosses val="autoZero"/>
        <c:auto val="1"/>
        <c:lblAlgn val="ctr"/>
        <c:lblOffset val="100"/>
        <c:noMultiLvlLbl val="0"/>
      </c:catAx>
      <c:valAx>
        <c:axId val="2856388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Broj oglasa</a:t>
                </a:r>
              </a:p>
            </c:rich>
          </c:tx>
          <c:layout>
            <c:manualLayout>
              <c:xMode val="edge"/>
              <c:yMode val="edge"/>
              <c:x val="1.0795964616714261E-2"/>
              <c:y val="3.733323310719811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285638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3B8B-EAE6-496B-99FB-D2900B226B6C}" type="datetimeFigureOut">
              <a:rPr lang="hr-HR" smtClean="0"/>
              <a:t>15.7.2015.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2C8B-A4A7-41BE-836C-7437FE977E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91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C0D2F-271C-421F-B880-1EB88FE0943D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A1459-B1FA-4A47-AA0E-8C64A81C9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0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rst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OR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47537" y="4305290"/>
            <a:ext cx="8093226" cy="400110"/>
          </a:xfrm>
          <a:noFill/>
        </p:spPr>
        <p:txBody>
          <a:bodyPr wrap="square" lIns="90000" rtlCol="0">
            <a:spAutoFit/>
          </a:bodyPr>
          <a:lstStyle>
            <a:lvl1pPr marL="0" indent="0">
              <a:buNone/>
              <a:defRPr lang="sv-SE" sz="2000" b="1" baseline="0">
                <a:solidFill>
                  <a:schemeClr val="accent6">
                    <a:lumMod val="90000"/>
                  </a:schemeClr>
                </a:solidFill>
                <a:latin typeface="Arial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A brilliant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headline</a:t>
            </a:r>
            <a:r>
              <a:rPr lang="sv-SE" dirty="0" smtClean="0"/>
              <a:t> goes </a:t>
            </a:r>
            <a:r>
              <a:rPr lang="sv-SE" dirty="0" err="1" smtClean="0"/>
              <a:t>here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749" y="2905200"/>
            <a:ext cx="8101013" cy="769441"/>
          </a:xfrm>
          <a:noFill/>
        </p:spPr>
        <p:txBody>
          <a:bodyPr wrap="square" lIns="90000" rtlCol="0" anchor="ctr">
            <a:noAutofit/>
          </a:bodyPr>
          <a:lstStyle>
            <a:lvl1pPr>
              <a:defRPr lang="sv-SE" sz="44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err="1" smtClean="0"/>
              <a:t>First</a:t>
            </a:r>
            <a:r>
              <a:rPr lang="sv-SE" dirty="0" smtClean="0"/>
              <a:t> page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749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751" y="2905200"/>
            <a:ext cx="8101012" cy="769441"/>
          </a:xfrm>
          <a:noFill/>
        </p:spPr>
        <p:txBody>
          <a:bodyPr wrap="square" lIns="90000" rtlCol="0">
            <a:noAutofit/>
          </a:bodyPr>
          <a:lstStyle>
            <a:lvl1pPr>
              <a:defRPr lang="sv-SE" sz="44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 descr="BALK5_NEW_L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8" name="Bildobjekt 7" descr="BALK5_NEW_L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751" y="2905200"/>
            <a:ext cx="8101012" cy="769441"/>
          </a:xfrm>
          <a:noFill/>
        </p:spPr>
        <p:txBody>
          <a:bodyPr wrap="square" lIns="90000" rtlCol="0">
            <a:noAutofit/>
          </a:bodyPr>
          <a:lstStyle>
            <a:lvl1pPr>
              <a:defRPr lang="sv-SE" sz="4400" baseline="0" dirty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 descr="BALK5_NEW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8" name="Bildobjekt 7" descr="BALK5_NEW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751" y="2905200"/>
            <a:ext cx="8101012" cy="769441"/>
          </a:xfrm>
          <a:noFill/>
        </p:spPr>
        <p:txBody>
          <a:bodyPr wrap="square" lIns="90000" rtlCol="0">
            <a:noAutofit/>
          </a:bodyPr>
          <a:lstStyle>
            <a:lvl1pPr>
              <a:defRPr lang="sv-SE" sz="4400" baseline="0" dirty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 descr="BALK5_NEW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8" name="Bildobjekt 7" descr="BALK5_NEW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751" y="2905200"/>
            <a:ext cx="8101012" cy="769441"/>
          </a:xfrm>
          <a:noFill/>
        </p:spPr>
        <p:txBody>
          <a:bodyPr wrap="square" lIns="90000" rtlCol="0">
            <a:noAutofit/>
          </a:bodyPr>
          <a:lstStyle>
            <a:lvl1pPr>
              <a:defRPr lang="sv-SE" sz="4400" baseline="0" dirty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 descr="BALK5_NEW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8" name="Bildobjekt 7" descr="BALK5_NEW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25837"/>
            <a:ext cx="8229600" cy="5198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214565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a-IN" noProof="0" dirty="0" smtClean="0"/>
              <a:t>Click to edit Master text styles</a:t>
            </a:r>
          </a:p>
          <a:p>
            <a:pPr lvl="1"/>
            <a:r>
              <a:rPr lang="ta-IN" noProof="0" dirty="0" smtClean="0"/>
              <a:t>• Second level</a:t>
            </a:r>
          </a:p>
          <a:p>
            <a:pPr lvl="2"/>
            <a:r>
              <a:rPr lang="ta-IN" noProof="0" dirty="0" smtClean="0"/>
              <a:t>Third level</a:t>
            </a:r>
          </a:p>
          <a:p>
            <a:pPr lvl="3"/>
            <a:r>
              <a:rPr lang="ta-IN" noProof="0" dirty="0" smtClean="0"/>
              <a:t>• Fourth level</a:t>
            </a:r>
          </a:p>
          <a:p>
            <a:pPr lvl="4"/>
            <a:r>
              <a:rPr lang="ta-IN" noProof="0" dirty="0" smtClean="0"/>
              <a:t>• 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156537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68" y="3429000"/>
            <a:ext cx="5859463" cy="5207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38" y="3825875"/>
            <a:ext cx="4446587" cy="159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5D7E70-2460-420B-9DD9-5E930BCF8C5F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9613F5-F62D-4555-A098-6F5CF68156CF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1567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25958C-DE0E-4329-BEAC-B6E9B9EE5658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055E045-173F-4BD9-9FD6-B53906AEFB7F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0283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68" y="3429000"/>
            <a:ext cx="5859463" cy="520700"/>
          </a:xfrm>
          <a:prstGeom prst="rect">
            <a:avLst/>
          </a:prstGeo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63C44C-6153-4025-BF8D-4D477B2A717D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00B170-F1E2-42A0-9517-0316A37ED4F4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6831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68" y="3429000"/>
            <a:ext cx="5859463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8302C3B-3886-4A3B-882E-A6E21325498A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063670-FCB3-498B-923A-FBC87F95D71D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2794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68" y="3429000"/>
            <a:ext cx="5859463" cy="520700"/>
          </a:xfrm>
          <a:prstGeom prst="rect">
            <a:avLst/>
          </a:prstGeom>
        </p:spPr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A89BE2-D710-4A27-AE16-1DCEBDDAEF94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EF714A8-6A46-44B5-91B2-70AF1C583C1B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8237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8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B3D84C-5B4E-46F6-821D-E01C156BCD07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C45543-57D9-462C-8742-CFEBA94C3E09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5007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82D914-F8D9-4FDF-B445-B27245ABCB72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71189E-D494-40CF-8D1E-65D8FEB5BD0B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0137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96B915-C801-433A-9EC9-9E0A75C58EC3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377B45A-0344-42E9-BD06-3A4881BF527D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4597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68" y="4282307"/>
            <a:ext cx="5859463" cy="520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50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57D7BC-0AD8-4EED-AC5F-4AAA3586E6DE}" type="datetime1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0B8DC0-90FD-4E12-B36E-F64EB11B0479}" type="slidenum">
              <a:rPr lang="en-US" altLang="sr-Latn-R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46980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782762"/>
            <a:ext cx="8229600" cy="45755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2240313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ta-IN" noProof="0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A2AA-25F5-41B7-8D76-FAAC367FD8FD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122E-FCB2-4667-A10D-782C222013F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992091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F73-4871-4CBD-9157-7FA009FA0440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DC16-E83D-435B-9F9D-59FCE7A7346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541514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5905-84A7-4CE2-8764-7A3A933D6629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D7-ABA1-4116-B17B-775ACD5FCD2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279926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8402-A321-439E-85C2-4A95D69513AA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2522-F267-4812-A4AD-D2DF296E4C9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74513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78C6-E2F4-4D1F-A872-6C5FEB1B8624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B3F0-A73F-4971-AB04-472B675CD7B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439998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750" y="1557338"/>
            <a:ext cx="8064698" cy="45005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8360"/>
            <a:ext cx="8101013" cy="46843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 brilliant sub headline goes here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A BRILLIANT HEADLINE GOES 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79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879A-7F72-47A9-BE81-88E1F33003BE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7105-09A8-4158-8009-F4919108B66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981409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557F-72EC-44AD-AB61-4131CB709668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2906-90EC-4F99-BA72-310553A4FAD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119621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F17B-4B2B-4D2A-8957-905788DBFA07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E385-9784-482A-BD97-7F9F728EA23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02022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9AFA-2E93-44BD-9A46-8342DEF3E332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4225-E26B-41F6-872F-0C975EBCCFE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028263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42B4-C0BE-4F2C-B59A-9C88CE745F59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2E8A-5774-4AB3-A8D6-B0953BE7B61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337348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1473-9014-4351-B43A-86E36EF4DDD0}" type="datetime1">
              <a:rPr lang="en-US" altLang="sr-Latn-RS"/>
              <a:pPr>
                <a:defRPr/>
              </a:pPr>
              <a:t>7/15/2015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81B-1C52-46BF-BBE5-AEA47565B11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033816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750" y="1436400"/>
            <a:ext cx="3970800" cy="4609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670504" y="1436400"/>
            <a:ext cx="3970260" cy="4609120"/>
          </a:xfrm>
        </p:spPr>
        <p:txBody>
          <a:bodyPr/>
          <a:lstStyle/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4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088360"/>
            <a:ext cx="8101012" cy="46843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 brilliant sub headline goes here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 hasCustomPrompt="1"/>
          </p:nvPr>
        </p:nvSpPr>
        <p:spPr>
          <a:xfrm>
            <a:off x="539750" y="1557338"/>
            <a:ext cx="3970800" cy="4500562"/>
          </a:xfrm>
        </p:spPr>
        <p:txBody>
          <a:bodyPr/>
          <a:lstStyle/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5" hasCustomPrompt="1"/>
          </p:nvPr>
        </p:nvSpPr>
        <p:spPr>
          <a:xfrm>
            <a:off x="4669963" y="1557338"/>
            <a:ext cx="3970800" cy="4500561"/>
          </a:xfrm>
        </p:spPr>
        <p:txBody>
          <a:bodyPr/>
          <a:lstStyle/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42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Uta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2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ive first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OR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749" y="2905200"/>
            <a:ext cx="8101013" cy="769441"/>
          </a:xfrm>
          <a:noFill/>
        </p:spPr>
        <p:txBody>
          <a:bodyPr wrap="square" lIns="90000" rIns="0" rtlCol="0" anchor="ctr">
            <a:noAutofit/>
          </a:bodyPr>
          <a:lstStyle>
            <a:lvl1pPr>
              <a:defRPr lang="sv-SE" sz="4400" baseline="0" dirty="0"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Alternative </a:t>
            </a:r>
            <a:r>
              <a:rPr lang="sv-SE" dirty="0" err="1" smtClean="0"/>
              <a:t>first</a:t>
            </a:r>
            <a:r>
              <a:rPr lang="sv-SE" dirty="0" smtClean="0"/>
              <a:t> page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47537" y="4305290"/>
            <a:ext cx="8093226" cy="400110"/>
          </a:xfrm>
          <a:noFill/>
        </p:spPr>
        <p:txBody>
          <a:bodyPr wrap="square" lIns="90000" rIns="0" rtlCol="0">
            <a:spAutoFit/>
          </a:bodyPr>
          <a:lstStyle>
            <a:lvl1pPr marL="0" indent="0">
              <a:buNone/>
              <a:defRPr lang="sv-SE" sz="20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A brilliant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headline</a:t>
            </a:r>
            <a:r>
              <a:rPr lang="sv-SE" dirty="0" smtClean="0"/>
              <a:t> goes </a:t>
            </a:r>
            <a:r>
              <a:rPr lang="sv-SE" dirty="0" err="1" smtClean="0"/>
              <a:t>here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ALK1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6510551"/>
            <a:ext cx="9143391" cy="34744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9749" y="565200"/>
            <a:ext cx="8101014" cy="5220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9749" y="1432800"/>
            <a:ext cx="8101013" cy="46251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4706" y="6580801"/>
            <a:ext cx="564784" cy="277200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smtClean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fld id="{31F5D700-DF43-4923-A490-6384647310BB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06706" y="6580801"/>
            <a:ext cx="2016074" cy="277200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cap="all" baseline="0" dirty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93106" y="6580801"/>
            <a:ext cx="157336" cy="277200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smtClean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fld id="{78CB78FB-42CD-4819-9273-FF1210F8F7B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ts val="1000"/>
        </a:spcBef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2425" algn="l" defTabSz="914400" rtl="0" eaLnBrk="1" latinLnBrk="0" hangingPunct="1">
        <a:spcBef>
          <a:spcPts val="1000"/>
        </a:spcBef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2900" algn="l" defTabSz="809625" rtl="0" eaLnBrk="1" latinLnBrk="0" hangingPunct="1">
        <a:spcBef>
          <a:spcPts val="1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037" indent="-342900" algn="l" defTabSz="914400" rtl="0" eaLnBrk="1" latinLnBrk="0" hangingPunct="1">
        <a:spcBef>
          <a:spcPts val="1000"/>
        </a:spcBef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750" indent="-276225" algn="l" defTabSz="914400" rtl="0" eaLnBrk="1" latinLnBrk="0" hangingPunct="1">
        <a:spcBef>
          <a:spcPts val="1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creen shot 2012-08-22 at 11.19.22 A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58775"/>
            <a:ext cx="5770563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0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92D2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6681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title style</a:t>
            </a:r>
            <a:endParaRPr lang="en-US" altLang="sr-Latn-R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40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6E0D0A-94AC-473B-B6F7-5C380B388DCB}" type="datetime1">
              <a:rPr lang="en-US" altLang="sr-Latn-R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7/15/2015</a:t>
            </a:fld>
            <a:endParaRPr lang="en-US" altLang="sr-Latn-RS"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altLang="sr-Latn-RS"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8D9C8C-1586-434D-B6C5-1A6A46F0658B}" type="slidenum">
              <a:rPr lang="en-US" altLang="sr-Latn-RS">
                <a:latin typeface="Arial" panose="020B0604020202020204" pitchFamily="34" charset="0"/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latin typeface="Arial" panose="020B0604020202020204" pitchFamily="34" charset="0"/>
              <a:ea typeface="ヒラギノ角ゴ Pro W3" charset="-128"/>
            </a:endParaRPr>
          </a:p>
        </p:txBody>
      </p:sp>
      <p:pic>
        <p:nvPicPr>
          <p:cNvPr id="2055" name="Picture 7" descr="Screen shot 2012-08-22 at 11.19.46 AM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413"/>
            <a:ext cx="27511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92D2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92D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10" descr="BORD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1" b="35975"/>
          <a:stretch/>
        </p:blipFill>
        <p:spPr>
          <a:xfrm>
            <a:off x="0" y="4075709"/>
            <a:ext cx="9143391" cy="1842092"/>
          </a:xfrm>
          <a:prstGeom prst="rect">
            <a:avLst/>
          </a:prstGeom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107504" y="4136703"/>
            <a:ext cx="8101013" cy="390947"/>
          </a:xfrm>
          <a:prstGeom prst="rect">
            <a:avLst/>
          </a:prstGeom>
          <a:noFill/>
        </p:spPr>
        <p:txBody>
          <a:bodyPr vert="horz" wrap="square" lIns="9000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44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pl-PL" sz="1600" b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244982" y="4221088"/>
            <a:ext cx="8647498" cy="1185467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tx1"/>
                </a:solidFill>
                <a:latin typeface="Helvetica Inserat LT Std" panose="020B08060307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HRVATSKA UDRUGA POSLODAVACA</a:t>
            </a:r>
          </a:p>
          <a:p>
            <a:endParaRPr lang="hr-HR" sz="2000" dirty="0" smtClean="0">
              <a:solidFill>
                <a:schemeClr val="tx1"/>
              </a:solidFill>
              <a:latin typeface="Helvetica Inserat LT Std" panose="020B080603070205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r-HR" sz="3200" dirty="0" smtClean="0">
                <a:solidFill>
                  <a:schemeClr val="tx1"/>
                </a:solidFill>
                <a:latin typeface="HelveticaNeueLT Pro 57 Cn" panose="020B0506030502030204" pitchFamily="34" charset="-18"/>
                <a:ea typeface="Arial Unicode MS" panose="020B0604020202020204" pitchFamily="34" charset="-128"/>
                <a:cs typeface="Arial Unicode MS" panose="020B0604020202020204" pitchFamily="34" charset="-128"/>
              </a:rPr>
              <a:t>UTJECAJ ICT SEKTORA U GOSPODARSTVU RH</a:t>
            </a:r>
            <a:endParaRPr lang="sv-SE" sz="3200" dirty="0">
              <a:solidFill>
                <a:schemeClr val="tx1"/>
              </a:solidFill>
              <a:latin typeface="HelveticaNeueLT Pro 57 Cn" panose="020B0506030502030204" pitchFamily="34" charset="-1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Underrubrik 2"/>
          <p:cNvSpPr txBox="1">
            <a:spLocks/>
          </p:cNvSpPr>
          <p:nvPr/>
        </p:nvSpPr>
        <p:spPr>
          <a:xfrm>
            <a:off x="3444217" y="6344120"/>
            <a:ext cx="2952328" cy="261610"/>
          </a:xfrm>
          <a:prstGeom prst="rect">
            <a:avLst/>
          </a:prstGeom>
          <a:noFill/>
        </p:spPr>
        <p:txBody>
          <a:bodyPr vert="horz" wrap="square" lIns="90000" tIns="45720" rIns="0" bIns="45720" rtlCol="0">
            <a:sp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tabLst/>
              <a:defRPr lang="sv-SE" sz="2000" b="1" kern="1200" baseline="0">
                <a:solidFill>
                  <a:schemeClr val="accent6">
                    <a:lumMod val="90000"/>
                  </a:schemeClr>
                </a:solidFill>
                <a:latin typeface="Arial"/>
                <a:ea typeface="+mn-ea"/>
                <a:cs typeface="Arial"/>
              </a:defRPr>
            </a:lvl1pPr>
            <a:lvl2pPr marL="809625" indent="-352425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2900" algn="l" defTabSz="809625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7037" indent="-3429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276225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100" b="0" i="1" dirty="0" smtClean="0">
                <a:solidFill>
                  <a:schemeClr val="bg1"/>
                </a:solidFill>
                <a:latin typeface="Adobe Garamond Pro" panose="02020602060506090403" pitchFamily="18" charset="0"/>
              </a:rPr>
              <a:t>Zagreb, 15.srpnja 2015.</a:t>
            </a:r>
            <a:endParaRPr lang="hr-HR" sz="1100" b="0" i="1" dirty="0">
              <a:solidFill>
                <a:schemeClr val="bg1"/>
              </a:solidFill>
              <a:latin typeface="Adobe Garamond Pro" panose="0202060206050609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494" t="18500" r="19682" b="17100"/>
          <a:stretch/>
        </p:blipFill>
        <p:spPr>
          <a:xfrm>
            <a:off x="-3175" y="9550"/>
            <a:ext cx="9147176" cy="67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88" y="1011238"/>
            <a:ext cx="6981825" cy="5751512"/>
          </a:xfrm>
        </p:spPr>
      </p:pic>
      <p:sp>
        <p:nvSpPr>
          <p:cNvPr id="5" name="Rectangle 4"/>
          <p:cNvSpPr/>
          <p:nvPr/>
        </p:nvSpPr>
        <p:spPr>
          <a:xfrm>
            <a:off x="1004888" y="5114925"/>
            <a:ext cx="7058025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ln w="571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99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sr-Latn-RS" smtClean="0"/>
              <a:t>Oglasi u kategoriji „IT i telekomunikacije” 2007. - 2015.</a:t>
            </a:r>
            <a:endParaRPr lang="hr-HR" altLang="sr-Latn-R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240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88913"/>
            <a:ext cx="21955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54800" y="2035175"/>
            <a:ext cx="2027238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prstClr val="black"/>
                </a:solidFill>
              </a:rPr>
              <a:t>~ 2.000 radnih mjesta godišnje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prstClr val="black"/>
                </a:solidFill>
              </a:rPr>
              <a:t>Trend: +16% </a:t>
            </a:r>
          </a:p>
        </p:txBody>
      </p:sp>
    </p:spTree>
    <p:extLst>
      <p:ext uri="{BB962C8B-B14F-4D97-AF65-F5344CB8AC3E}">
        <p14:creationId xmlns:p14="http://schemas.microsoft.com/office/powerpoint/2010/main" val="1392977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Rast sektora softvera i IT usluga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035175"/>
          <a:ext cx="8229600" cy="380206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41758"/>
                <a:gridCol w="974286"/>
                <a:gridCol w="1231271"/>
                <a:gridCol w="1584356"/>
                <a:gridCol w="1819747"/>
                <a:gridCol w="1978182"/>
              </a:tblGrid>
              <a:tr h="63576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Godina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Zaposleno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Prihod (MLRD)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Dodana vrijednost (MLRD)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Prihod po zaposlenom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Dodana vrijednost po zaposlenom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b"/>
                </a:tc>
              </a:tr>
              <a:tr h="452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2008.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8.897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5,65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1,65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634.969,44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184.903,64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</a:tr>
              <a:tr h="452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2009.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10.026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5,58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1,72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556.558,91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171.723,37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</a:tr>
              <a:tr h="452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2010.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10.479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5,87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1,88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560.511,97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178.999,59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</a:tr>
              <a:tr h="452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2011.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11.225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6,40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2,15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570.589,41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191.235,06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</a:tr>
              <a:tr h="452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2012.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11.844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6,41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2,13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541.309,43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180.214,21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</a:tr>
              <a:tr h="452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2013.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13.215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7,41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2,52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560.929,19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190.346,12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</a:tr>
              <a:tr h="452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2014.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14.034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7,76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2,79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552.694,10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 smtClean="0">
                          <a:effectLst/>
                        </a:rPr>
                        <a:t>198.507,28 </a:t>
                      </a:r>
                      <a:r>
                        <a:rPr lang="hr-HR" sz="1600" u="none" strike="noStrike" dirty="0">
                          <a:effectLst/>
                        </a:rPr>
                        <a:t>kn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3037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ICT  ljudski potencijal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altLang="sr-Latn-RS" dirty="0" smtClean="0"/>
              <a:t>visoko obrazovanje na tržište rada dovodi tek 1.500 ljudi godišnje</a:t>
            </a:r>
          </a:p>
          <a:p>
            <a:pPr>
              <a:buFontTx/>
              <a:buChar char="-"/>
            </a:pPr>
            <a:r>
              <a:rPr lang="hr-HR" altLang="sr-Latn-RS" dirty="0" smtClean="0"/>
              <a:t>srednje strukovno obrazovanje završava 3.500 godišnje</a:t>
            </a:r>
          </a:p>
          <a:p>
            <a:pPr lvl="1">
              <a:buFontTx/>
              <a:buChar char="-"/>
            </a:pPr>
            <a:r>
              <a:rPr lang="hr-HR" altLang="sr-Latn-RS" dirty="0" smtClean="0"/>
              <a:t>zastarjeli programi</a:t>
            </a:r>
          </a:p>
          <a:p>
            <a:pPr lvl="1">
              <a:buFontTx/>
              <a:buChar char="-"/>
            </a:pPr>
            <a:r>
              <a:rPr lang="hr-HR" altLang="sr-Latn-RS" dirty="0" smtClean="0"/>
              <a:t>većina nastavlja prema visokom obrazovanju</a:t>
            </a:r>
          </a:p>
          <a:p>
            <a:pPr>
              <a:buFontTx/>
              <a:buChar char="-"/>
            </a:pPr>
            <a:r>
              <a:rPr lang="hr-HR" altLang="sr-Latn-RS" dirty="0" smtClean="0"/>
              <a:t>„drop-</a:t>
            </a:r>
            <a:r>
              <a:rPr lang="hr-HR" altLang="sr-Latn-RS" dirty="0" err="1" smtClean="0"/>
              <a:t>out</a:t>
            </a:r>
            <a:r>
              <a:rPr lang="hr-HR" altLang="sr-Latn-RS" dirty="0" smtClean="0"/>
              <a:t>” iz </a:t>
            </a:r>
            <a:r>
              <a:rPr lang="hr-HR" altLang="sr-Latn-RS" dirty="0" err="1" smtClean="0"/>
              <a:t>STEM</a:t>
            </a:r>
            <a:r>
              <a:rPr lang="hr-HR" altLang="sr-Latn-RS" dirty="0" smtClean="0"/>
              <a:t> visokog obrazovanja – 41% već na prvoj godini!</a:t>
            </a:r>
          </a:p>
          <a:p>
            <a:pPr>
              <a:buFontTx/>
              <a:buChar char="-"/>
            </a:pPr>
            <a:r>
              <a:rPr lang="hr-HR" altLang="sr-Latn-RS" dirty="0" smtClean="0"/>
              <a:t>struktura hrvatske </a:t>
            </a:r>
            <a:r>
              <a:rPr lang="hr-HR" altLang="sr-Latn-RS" dirty="0" err="1" smtClean="0"/>
              <a:t>ICT</a:t>
            </a:r>
            <a:r>
              <a:rPr lang="hr-HR" altLang="sr-Latn-RS" dirty="0" smtClean="0"/>
              <a:t> radne snage je nepovoljna za daljnji razvoj</a:t>
            </a:r>
          </a:p>
          <a:p>
            <a:pPr lvl="1">
              <a:buFontTx/>
              <a:buChar char="-"/>
            </a:pPr>
            <a:r>
              <a:rPr lang="hr-HR" altLang="sr-Latn-RS" dirty="0" smtClean="0"/>
              <a:t>dominantan udio loše kvalificirane radne snage</a:t>
            </a:r>
          </a:p>
        </p:txBody>
      </p:sp>
    </p:spTree>
    <p:extLst>
      <p:ext uri="{BB962C8B-B14F-4D97-AF65-F5344CB8AC3E}">
        <p14:creationId xmlns:p14="http://schemas.microsoft.com/office/powerpoint/2010/main" val="393117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Broj poduzeća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08313530"/>
              </p:ext>
            </p:extLst>
          </p:nvPr>
        </p:nvGraphicFramePr>
        <p:xfrm>
          <a:off x="539552" y="1124744"/>
          <a:ext cx="7920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70"/>
                <a:gridCol w="1980170"/>
                <a:gridCol w="1980170"/>
                <a:gridCol w="1980170"/>
              </a:tblGrid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godina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IT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Realni sektor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2008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2.007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90.678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2.287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98.373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2.526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103.887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2.683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106.426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2.807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104.538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3.100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108.184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3.184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262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104.247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54778190"/>
              </p:ext>
            </p:extLst>
          </p:nvPr>
        </p:nvGraphicFramePr>
        <p:xfrm>
          <a:off x="539553" y="4293096"/>
          <a:ext cx="7848872" cy="176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47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Broj zaposlenih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62083011"/>
              </p:ext>
            </p:extLst>
          </p:nvPr>
        </p:nvGraphicFramePr>
        <p:xfrm>
          <a:off x="539552" y="1124744"/>
          <a:ext cx="7920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70"/>
                <a:gridCol w="1980170"/>
                <a:gridCol w="1980170"/>
                <a:gridCol w="1980170"/>
              </a:tblGrid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godina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IT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Realni sektor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2008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8.897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8.498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916.401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10.026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9.477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884.312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10.479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9.464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879.134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11.225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9.240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875.583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11.844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8.883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860.177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13.215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8.592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852.439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14.034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8.304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831.024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24901902"/>
              </p:ext>
            </p:extLst>
          </p:nvPr>
        </p:nvGraphicFramePr>
        <p:xfrm>
          <a:off x="539553" y="4293096"/>
          <a:ext cx="7848872" cy="176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15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Ukupni prihodi (mil kn)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1910521"/>
              </p:ext>
            </p:extLst>
          </p:nvPr>
        </p:nvGraphicFramePr>
        <p:xfrm>
          <a:off x="539552" y="1124744"/>
          <a:ext cx="7920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70"/>
                <a:gridCol w="1980170"/>
                <a:gridCol w="1980170"/>
                <a:gridCol w="1980170"/>
              </a:tblGrid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godina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IT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Realni sektor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2008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5.649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13.565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695.215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5.580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12.510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621.133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5.874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15.454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604.378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6.405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14.663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632.365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6.411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14.416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627.106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7.413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13.495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622.158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7.757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13.182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619.092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83088528"/>
              </p:ext>
            </p:extLst>
          </p:nvPr>
        </p:nvGraphicFramePr>
        <p:xfrm>
          <a:off x="539553" y="4293096"/>
          <a:ext cx="7848872" cy="176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63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Porez na dobit (mIL kn)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19119453"/>
              </p:ext>
            </p:extLst>
          </p:nvPr>
        </p:nvGraphicFramePr>
        <p:xfrm>
          <a:off x="539552" y="1124744"/>
          <a:ext cx="7920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70"/>
                <a:gridCol w="1980170"/>
                <a:gridCol w="1980170"/>
                <a:gridCol w="1980170"/>
              </a:tblGrid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godina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IT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Realni sektor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2008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115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506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6.545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4.846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566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6.080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538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5.790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4.231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264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4.041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4.142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83718247"/>
              </p:ext>
            </p:extLst>
          </p:nvPr>
        </p:nvGraphicFramePr>
        <p:xfrm>
          <a:off x="539553" y="4293096"/>
          <a:ext cx="7848872" cy="176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05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izvoz (mIL kn)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8088705"/>
              </p:ext>
            </p:extLst>
          </p:nvPr>
        </p:nvGraphicFramePr>
        <p:xfrm>
          <a:off x="539552" y="1124744"/>
          <a:ext cx="7920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70"/>
                <a:gridCol w="1980170"/>
                <a:gridCol w="1980170"/>
                <a:gridCol w="1980170"/>
              </a:tblGrid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godina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IT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Realni sektor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2008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663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1.107</a:t>
                      </a: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88.174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784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1.239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79.349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865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1.286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86.694</a:t>
                      </a: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1.194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1.182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91.698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1.296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1.021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93.840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1.507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726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97.197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  <a:tr h="2069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1.874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106.084</a:t>
                      </a:r>
                      <a:endParaRPr lang="en-GB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815" marR="44815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34110192"/>
              </p:ext>
            </p:extLst>
          </p:nvPr>
        </p:nvGraphicFramePr>
        <p:xfrm>
          <a:off x="539553" y="4293096"/>
          <a:ext cx="7848872" cy="176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74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1641475" y="4283075"/>
            <a:ext cx="5859463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/>
              <a:t>ICT ljudski potencijali 2015</a:t>
            </a:r>
          </a:p>
        </p:txBody>
      </p:sp>
    </p:spTree>
    <p:extLst>
      <p:ext uri="{BB962C8B-B14F-4D97-AF65-F5344CB8AC3E}">
        <p14:creationId xmlns:p14="http://schemas.microsoft.com/office/powerpoint/2010/main" val="39683310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Zrelost ICT ljudskih potencijala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7660"/>
          <a:stretch>
            <a:fillRect/>
          </a:stretch>
        </p:blipFill>
        <p:spPr>
          <a:xfrm>
            <a:off x="1231900" y="1766888"/>
            <a:ext cx="6680200" cy="5013325"/>
          </a:xfrm>
        </p:spPr>
      </p:pic>
    </p:spTree>
    <p:extLst>
      <p:ext uri="{BB962C8B-B14F-4D97-AF65-F5344CB8AC3E}">
        <p14:creationId xmlns:p14="http://schemas.microsoft.com/office/powerpoint/2010/main" val="216268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Struktura ICT ljudskih potencijala</a:t>
            </a: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831975"/>
            <a:ext cx="7086600" cy="4525963"/>
          </a:xfrm>
        </p:spPr>
      </p:pic>
    </p:spTree>
    <p:extLst>
      <p:ext uri="{BB962C8B-B14F-4D97-AF65-F5344CB8AC3E}">
        <p14:creationId xmlns:p14="http://schemas.microsoft.com/office/powerpoint/2010/main" val="322188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snode">
  <a:themeElements>
    <a:clrScheme name="BISNODE_COLOURS">
      <a:dk1>
        <a:sysClr val="windowText" lastClr="000000"/>
      </a:dk1>
      <a:lt1>
        <a:sysClr val="window" lastClr="FFFFFF"/>
      </a:lt1>
      <a:dk2>
        <a:srgbClr val="C4CE00"/>
      </a:dk2>
      <a:lt2>
        <a:srgbClr val="EEECE1"/>
      </a:lt2>
      <a:accent1>
        <a:srgbClr val="C4CE00"/>
      </a:accent1>
      <a:accent2>
        <a:srgbClr val="EAAC10"/>
      </a:accent2>
      <a:accent3>
        <a:srgbClr val="074D18"/>
      </a:accent3>
      <a:accent4>
        <a:srgbClr val="5BB2E7"/>
      </a:accent4>
      <a:accent5>
        <a:srgbClr val="FFFFFF"/>
      </a:accent5>
      <a:accent6>
        <a:srgbClr val="CCCCCC"/>
      </a:accent6>
      <a:hlink>
        <a:srgbClr val="000000"/>
      </a:hlink>
      <a:folHlink>
        <a:srgbClr val="000000"/>
      </a:folHlink>
    </a:clrScheme>
    <a:fontScheme name="BISNODE_TK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Bisnode</Template>
  <TotalTime>5502</TotalTime>
  <Words>382</Words>
  <Application>Microsoft Office PowerPoint</Application>
  <PresentationFormat>On-screen Show (4:3)</PresentationFormat>
  <Paragraphs>233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Unicode MS</vt:lpstr>
      <vt:lpstr>ヒラギノ角ゴ Pro W3</vt:lpstr>
      <vt:lpstr>Adobe Garamond Pro</vt:lpstr>
      <vt:lpstr>Arial</vt:lpstr>
      <vt:lpstr>Calibri</vt:lpstr>
      <vt:lpstr>Helvetica Inserat LT Std</vt:lpstr>
      <vt:lpstr>HelveticaNeueLT Pro 57 Cn</vt:lpstr>
      <vt:lpstr>Latha</vt:lpstr>
      <vt:lpstr>Bisnode</vt:lpstr>
      <vt:lpstr>Office Theme</vt:lpstr>
      <vt:lpstr>1_Office Theme</vt:lpstr>
      <vt:lpstr>PowerPoint Presentation</vt:lpstr>
      <vt:lpstr>Broj poduzeća</vt:lpstr>
      <vt:lpstr>Broj zaposlenih</vt:lpstr>
      <vt:lpstr>Ukupni prihodi (mil kn)</vt:lpstr>
      <vt:lpstr>Porez na dobit (mIL kn)</vt:lpstr>
      <vt:lpstr>izvoz (mIL kn)</vt:lpstr>
      <vt:lpstr>ICT ljudski potencijali 2015</vt:lpstr>
      <vt:lpstr>Zrelost ICT ljudskih potencijala</vt:lpstr>
      <vt:lpstr>Struktura ICT ljudskih potencijala</vt:lpstr>
      <vt:lpstr>PowerPoint Presentation</vt:lpstr>
      <vt:lpstr>Oglasi u kategoriji „IT i telekomunikacije” 2007. - 2015.</vt:lpstr>
      <vt:lpstr>Rast sektora softvera i IT usluga</vt:lpstr>
      <vt:lpstr>ICT  ljudski potencijal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Branimir Kovačić</dc:creator>
  <cp:lastModifiedBy>Lea Marcijuš</cp:lastModifiedBy>
  <cp:revision>307</cp:revision>
  <cp:lastPrinted>2015-07-13T12:41:28Z</cp:lastPrinted>
  <dcterms:created xsi:type="dcterms:W3CDTF">2014-06-10T07:47:19Z</dcterms:created>
  <dcterms:modified xsi:type="dcterms:W3CDTF">2015-07-15T09:59:56Z</dcterms:modified>
</cp:coreProperties>
</file>